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5" r:id="rId5"/>
    <p:sldId id="260" r:id="rId6"/>
    <p:sldId id="267" r:id="rId7"/>
    <p:sldId id="266" r:id="rId8"/>
    <p:sldId id="264" r:id="rId9"/>
  </p:sldIdLst>
  <p:sldSz cx="12192000" cy="6858000"/>
  <p:notesSz cx="6865938" cy="999807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7082"/>
    <a:srgbClr val="5F6D90"/>
    <a:srgbClr val="B9B9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06" autoAdjust="0"/>
  </p:normalViewPr>
  <p:slideViewPr>
    <p:cSldViewPr snapToGrid="0">
      <p:cViewPr varScale="1">
        <p:scale>
          <a:sx n="57" d="100"/>
          <a:sy n="57" d="100"/>
        </p:scale>
        <p:origin x="9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6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id="{568921C1-8A53-A1E5-32C0-7CDDF910C4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424BBA1F-615F-E56A-02FC-B2EB351235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F71E-7CEF-49EF-89C1-2E265D10C36A}" type="datetimeFigureOut">
              <a:rPr lang="sl-SI" smtClean="0"/>
              <a:t>15. 09. 2026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8C3EBC27-28C3-8B4E-F80A-B47273706C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AF983410-8C10-E5B1-E974-256ED6E825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CFA39-5202-47CA-90DC-FEE761F3B77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42324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62013" y="666750"/>
            <a:ext cx="5843587" cy="32877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Click to move the slide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875" y="4164651"/>
            <a:ext cx="6054640" cy="394530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Click to edit the notes format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4477" cy="43810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83913" y="0"/>
            <a:ext cx="3284477" cy="43810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8329597"/>
            <a:ext cx="3284477" cy="43810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83913" y="8329597"/>
            <a:ext cx="3284477" cy="43810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CF7ECD9-42E2-4A91-A773-8CB853AEBF22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936625"/>
            <a:ext cx="4502150" cy="2532063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>
          <a:xfrm>
            <a:off x="686594" y="3608754"/>
            <a:ext cx="5492390" cy="29521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r>
              <a:rPr lang="sl-SI" sz="1800" b="0" strike="noStrike" spc="-1" dirty="0">
                <a:solidFill>
                  <a:srgbClr val="000000"/>
                </a:solidFill>
                <a:latin typeface="Arial"/>
              </a:rPr>
              <a:t>Pozdrav gostitelja in pozdravna nagovora</a:t>
            </a:r>
          </a:p>
          <a:p>
            <a:pPr marL="216000" indent="-21600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CDO-VR project is an Interreg project co-financed by the European Regional Development Fund.</a:t>
            </a:r>
            <a:endParaRPr lang="sl-SI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4"/>
          </p:nvPr>
        </p:nvSpPr>
        <p:spPr>
          <a:xfrm>
            <a:off x="3889257" y="7122448"/>
            <a:ext cx="2974879" cy="37581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E26A8B6-EC74-4AF6-A134-4B86C0EF15CA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936625"/>
            <a:ext cx="4502150" cy="2532063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686594" y="3608754"/>
            <a:ext cx="5492390" cy="29521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5"/>
          </p:nvPr>
        </p:nvSpPr>
        <p:spPr>
          <a:xfrm>
            <a:off x="3889257" y="7122448"/>
            <a:ext cx="2974879" cy="37581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7BAA178-59D2-4E3F-9428-F8342FA800A4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936625"/>
            <a:ext cx="4502150" cy="2532063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686594" y="3608754"/>
            <a:ext cx="5492390" cy="29521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14"/>
          </p:nvPr>
        </p:nvSpPr>
        <p:spPr>
          <a:xfrm>
            <a:off x="3889257" y="7122448"/>
            <a:ext cx="2974879" cy="37581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680464A-4392-409E-966D-4C2BFFB12A59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936625"/>
            <a:ext cx="4502150" cy="2532063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686594" y="3608754"/>
            <a:ext cx="5492390" cy="29521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r>
              <a:rPr lang="sl-SI" sz="1800" b="0" strike="noStrike" spc="-1" dirty="0">
                <a:solidFill>
                  <a:srgbClr val="000000"/>
                </a:solidFill>
                <a:latin typeface="Arial"/>
              </a:rPr>
              <a:t>Nastja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6"/>
          </p:nvPr>
        </p:nvSpPr>
        <p:spPr>
          <a:xfrm>
            <a:off x="3889257" y="7122448"/>
            <a:ext cx="2974879" cy="37581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D0E1AF-67A2-4413-815A-E0689845B8F7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2013" y="666750"/>
            <a:ext cx="5843587" cy="3286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SPEAKING NOTES - Joint Partner Statement
This slide summarises our joint partner statement - a shared commitment all partners have signed.
STRATEGY &amp; VR TOOL:
- Together, we developed a joint strategy for continued use of project results.
- At its core is VR as an innovative tool for career guidance and promoting shortage occupations.
- Our goal is to raise the visibility of these occupations - especially among young people and the unemployed.
- VR helps people make more informed career decisions.
- We use VR as a supportive tool in counselling - not for selection.
- Our pilot confirmed this works. Participants rated the VR experience and workshops between 4.4 and 4.8 out of 5.
SUSTAINABILITY &amp; TRANSFER:
- The Centres for Shortage Occupations will continue to operate after the project ends.
- All partners will integrate the approach into their regular activities.
- We will actively seek further funding through Interreg, Erasmus+, ESF, and national calls.
- All materials and the strategy will be publicly available on partner websites.
- The CDO-VR approach is designed to be transferable - other organisations and regions can adopt it.
CLOSING:
- With this statement, we confirm our shared commitment to cross-border cooperation and to better aligning education with labour market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936625"/>
            <a:ext cx="4502150" cy="2532063"/>
          </a:xfrm>
          <a:prstGeom prst="rect">
            <a:avLst/>
          </a:prstGeom>
          <a:ln w="0">
            <a:noFill/>
          </a:ln>
        </p:spPr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686594" y="3608754"/>
            <a:ext cx="5492390" cy="295218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 type="sldNum" idx="17"/>
          </p:nvPr>
        </p:nvSpPr>
        <p:spPr>
          <a:xfrm>
            <a:off x="3889257" y="7122448"/>
            <a:ext cx="2974879" cy="37581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6B5A78C-B2B2-4CC1-8B3D-189F7A5BAC4E}" type="slidenum">
              <a:rPr lang="en-US" sz="1200" b="0" strike="noStrike" spc="-1">
                <a:solidFill>
                  <a:schemeClr val="dk1"/>
                </a:solidFill>
                <a:latin typeface="+mn-lt"/>
                <a:ea typeface="+mn-ea"/>
              </a:rPr>
              <a:t>8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916450" y="3903217"/>
            <a:ext cx="731484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Text 1"/>
          <p:cNvSpPr/>
          <p:nvPr/>
        </p:nvSpPr>
        <p:spPr>
          <a:xfrm>
            <a:off x="1826750" y="4189943"/>
            <a:ext cx="73148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2800" b="1" dirty="0">
                <a:solidFill>
                  <a:srgbClr val="1F3864"/>
                </a:solidFill>
                <a:latin typeface="Calibri"/>
              </a:rPr>
              <a:t>Signing of the </a:t>
            </a:r>
            <a:r>
              <a:rPr lang="sl-SI" sz="2800" b="1" dirty="0" err="1">
                <a:solidFill>
                  <a:srgbClr val="1F3864"/>
                </a:solidFill>
                <a:latin typeface="Calibri"/>
              </a:rPr>
              <a:t>Common</a:t>
            </a:r>
            <a:r>
              <a:rPr sz="2800" b="1" dirty="0">
                <a:solidFill>
                  <a:srgbClr val="1F3864"/>
                </a:solidFill>
                <a:latin typeface="Calibri"/>
              </a:rPr>
              <a:t> </a:t>
            </a:r>
            <a:r>
              <a:rPr lang="sl-SI" sz="2800" b="1" dirty="0" err="1">
                <a:solidFill>
                  <a:srgbClr val="1F3864"/>
                </a:solidFill>
                <a:latin typeface="Calibri"/>
              </a:rPr>
              <a:t>Strategy</a:t>
            </a: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Text 2"/>
          <p:cNvSpPr/>
          <p:nvPr/>
        </p:nvSpPr>
        <p:spPr>
          <a:xfrm>
            <a:off x="2769852" y="4655472"/>
            <a:ext cx="73148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sl-SI" sz="2000" b="0" i="1" strike="noStrike" spc="-1" dirty="0">
                <a:solidFill>
                  <a:srgbClr val="4A66AC"/>
                </a:solidFill>
                <a:latin typeface="Calibri"/>
                <a:ea typeface="Calibri"/>
              </a:rPr>
              <a:t>16. september 2026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Shape 3"/>
          <p:cNvSpPr/>
          <p:nvPr/>
        </p:nvSpPr>
        <p:spPr>
          <a:xfrm>
            <a:off x="1371600" y="5257800"/>
            <a:ext cx="548640" cy="360"/>
          </a:xfrm>
          <a:prstGeom prst="line">
            <a:avLst/>
          </a:prstGeom>
          <a:ln w="31750">
            <a:solidFill>
              <a:srgbClr val="FF5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2011680" y="5166360"/>
            <a:ext cx="6674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200" b="0" i="1">
                <a:solidFill>
                  <a:srgbClr val="6B7280"/>
                </a:solidFill>
                <a:latin typeface="Calibri"/>
              </a:rPr>
              <a:t>We bring future occupations closer through experience.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Slika 2" descr="Slika, ki vsebuje besede oseba, oblačila, hlače, ženska&#10;&#10;Opis je samodejno ustvarjen">
            <a:extLst>
              <a:ext uri="{FF2B5EF4-FFF2-40B4-BE49-F238E27FC236}">
                <a16:creationId xmlns:a16="http://schemas.microsoft.com/office/drawing/2014/main" id="{F758411D-4E46-91CB-346C-9B64F78B7F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508" y="1619630"/>
            <a:ext cx="2896024" cy="36187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0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ext 1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02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Text 2"/>
          <p:cNvSpPr/>
          <p:nvPr/>
        </p:nvSpPr>
        <p:spPr>
          <a:xfrm>
            <a:off x="960120" y="365760"/>
            <a:ext cx="5486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100" b="1">
                <a:solidFill>
                  <a:srgbClr val="7F8FA9"/>
                </a:solidFill>
                <a:latin typeface="Calibri"/>
              </a:rPr>
              <a:t>STARTING POINT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Text 3"/>
          <p:cNvSpPr/>
          <p:nvPr/>
        </p:nvSpPr>
        <p:spPr>
          <a:xfrm>
            <a:off x="457200" y="777240"/>
            <a:ext cx="1097244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4000" b="1">
                <a:solidFill>
                  <a:srgbClr val="1F3864"/>
                </a:solidFill>
                <a:latin typeface="Calibri"/>
              </a:rPr>
              <a:t>Why the project?</a:t>
            </a:r>
            <a:endParaRPr lang="en-U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Shape 4"/>
          <p:cNvSpPr/>
          <p:nvPr/>
        </p:nvSpPr>
        <p:spPr>
          <a:xfrm>
            <a:off x="457200" y="1600200"/>
            <a:ext cx="1097280" cy="360"/>
          </a:xfrm>
          <a:prstGeom prst="line">
            <a:avLst/>
          </a:prstGeom>
          <a:ln w="2540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Text 5"/>
          <p:cNvSpPr/>
          <p:nvPr/>
        </p:nvSpPr>
        <p:spPr>
          <a:xfrm>
            <a:off x="457200" y="1783080"/>
            <a:ext cx="109724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600" b="0" i="1">
                <a:solidFill>
                  <a:srgbClr val="4A66AC"/>
                </a:solidFill>
                <a:latin typeface="Calibri"/>
              </a:rPr>
              <a:t>Three key challenges that call for a new approach.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Text 7"/>
          <p:cNvSpPr/>
          <p:nvPr/>
        </p:nvSpPr>
        <p:spPr>
          <a:xfrm>
            <a:off x="7785847" y="2076120"/>
            <a:ext cx="1828440" cy="274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0" b="1" strike="noStrike" spc="-1" dirty="0">
                <a:solidFill>
                  <a:srgbClr val="ACCBF9"/>
                </a:solidFill>
                <a:latin typeface="Georgia"/>
                <a:ea typeface="Georgia"/>
              </a:rPr>
              <a:t>?</a:t>
            </a:r>
            <a:endParaRPr lang="en-US" sz="28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Shape 8"/>
          <p:cNvSpPr/>
          <p:nvPr/>
        </p:nvSpPr>
        <p:spPr>
          <a:xfrm>
            <a:off x="457200" y="2423160"/>
            <a:ext cx="822600" cy="822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4"/>
          <a:stretch/>
        </p:blipFill>
        <p:spPr>
          <a:xfrm>
            <a:off x="567000" y="2532960"/>
            <a:ext cx="603000" cy="603000"/>
          </a:xfrm>
          <a:prstGeom prst="rect">
            <a:avLst/>
          </a:prstGeom>
          <a:ln w="0">
            <a:noFill/>
          </a:ln>
        </p:spPr>
      </p:pic>
      <p:sp>
        <p:nvSpPr>
          <p:cNvPr id="23" name="Text 9"/>
          <p:cNvSpPr/>
          <p:nvPr/>
        </p:nvSpPr>
        <p:spPr>
          <a:xfrm>
            <a:off x="1463040" y="242316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900" b="1">
                <a:solidFill>
                  <a:srgbClr val="1F3864"/>
                </a:solidFill>
                <a:latin typeface="Calibri"/>
              </a:rPr>
              <a:t>Staff shortages</a:t>
            </a:r>
            <a:endParaRPr lang="en-US" sz="19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Text 10"/>
          <p:cNvSpPr/>
          <p:nvPr/>
        </p:nvSpPr>
        <p:spPr>
          <a:xfrm>
            <a:off x="1463040" y="2834640"/>
            <a:ext cx="77720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600" b="0">
                <a:solidFill>
                  <a:srgbClr val="1F2937"/>
                </a:solidFill>
                <a:latin typeface="Calibri"/>
              </a:rPr>
              <a:t>Shortage occupations in Slovenia and Austria remain understaffed.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Shape 11"/>
          <p:cNvSpPr/>
          <p:nvPr/>
        </p:nvSpPr>
        <p:spPr>
          <a:xfrm>
            <a:off x="457200" y="3566160"/>
            <a:ext cx="822600" cy="822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" name="Image 1" descr="preencoded.png"/>
          <p:cNvPicPr/>
          <p:nvPr/>
        </p:nvPicPr>
        <p:blipFill>
          <a:blip r:embed="rId5"/>
          <a:stretch/>
        </p:blipFill>
        <p:spPr>
          <a:xfrm>
            <a:off x="567000" y="3675960"/>
            <a:ext cx="603000" cy="603000"/>
          </a:xfrm>
          <a:prstGeom prst="rect">
            <a:avLst/>
          </a:prstGeom>
          <a:ln w="0">
            <a:noFill/>
          </a:ln>
        </p:spPr>
      </p:pic>
      <p:sp>
        <p:nvSpPr>
          <p:cNvPr id="27" name="Text 12"/>
          <p:cNvSpPr/>
          <p:nvPr/>
        </p:nvSpPr>
        <p:spPr>
          <a:xfrm>
            <a:off x="1463040" y="356616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900" b="1">
                <a:solidFill>
                  <a:srgbClr val="1F3864"/>
                </a:solidFill>
                <a:latin typeface="Calibri"/>
              </a:rPr>
              <a:t>The challenge of youth and the unemployed</a:t>
            </a:r>
            <a:endParaRPr lang="en-US" sz="19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Text 13"/>
          <p:cNvSpPr/>
          <p:nvPr/>
        </p:nvSpPr>
        <p:spPr>
          <a:xfrm>
            <a:off x="1463040" y="3977640"/>
            <a:ext cx="77720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tabLst>
                <a:tab pos="0" algn="l"/>
              </a:tabLst>
            </a:pPr>
            <a:r>
              <a:rPr sz="1600">
                <a:solidFill>
                  <a:srgbClr val="1F2937"/>
                </a:solidFill>
                <a:latin typeface="Calibri"/>
              </a:rPr>
              <a:t>Difficulties in choosing a career path and limited insight into the reality of work.</a:t>
            </a:r>
          </a:p>
        </p:txBody>
      </p:sp>
      <p:sp>
        <p:nvSpPr>
          <p:cNvPr id="29" name="Shape 14"/>
          <p:cNvSpPr/>
          <p:nvPr/>
        </p:nvSpPr>
        <p:spPr>
          <a:xfrm>
            <a:off x="457200" y="4709160"/>
            <a:ext cx="822600" cy="822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" name="Image 2" descr="preencoded.png"/>
          <p:cNvPicPr/>
          <p:nvPr/>
        </p:nvPicPr>
        <p:blipFill>
          <a:blip r:embed="rId6"/>
          <a:stretch/>
        </p:blipFill>
        <p:spPr>
          <a:xfrm>
            <a:off x="567000" y="4818960"/>
            <a:ext cx="603000" cy="603000"/>
          </a:xfrm>
          <a:prstGeom prst="rect">
            <a:avLst/>
          </a:prstGeom>
          <a:ln w="0">
            <a:noFill/>
          </a:ln>
        </p:spPr>
      </p:pic>
      <p:sp>
        <p:nvSpPr>
          <p:cNvPr id="31" name="Text 15"/>
          <p:cNvSpPr/>
          <p:nvPr/>
        </p:nvSpPr>
        <p:spPr>
          <a:xfrm>
            <a:off x="1463040" y="470916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900" b="1">
                <a:solidFill>
                  <a:srgbClr val="1F3864"/>
                </a:solidFill>
                <a:latin typeface="Calibri"/>
              </a:rPr>
              <a:t>The need for experiential guidance</a:t>
            </a:r>
            <a:endParaRPr lang="en-US" sz="19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Text 16"/>
          <p:cNvSpPr/>
          <p:nvPr/>
        </p:nvSpPr>
        <p:spPr>
          <a:xfrm>
            <a:off x="1463040" y="5120640"/>
            <a:ext cx="77720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sz="1600">
                <a:solidFill>
                  <a:srgbClr val="1F2937"/>
                </a:solidFill>
                <a:latin typeface="Calibri"/>
              </a:rPr>
              <a:t>Traditional career guidance does not inspire – we need a new experience.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0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2" name="Text 1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11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Text 2"/>
          <p:cNvSpPr/>
          <p:nvPr/>
        </p:nvSpPr>
        <p:spPr>
          <a:xfrm>
            <a:off x="960120" y="365760"/>
            <a:ext cx="5486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100" b="1">
                <a:solidFill>
                  <a:srgbClr val="7F8FA9"/>
                </a:solidFill>
                <a:latin typeface="Calibri"/>
              </a:rPr>
              <a:t>RESULTS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Text 3"/>
          <p:cNvSpPr/>
          <p:nvPr/>
        </p:nvSpPr>
        <p:spPr>
          <a:xfrm>
            <a:off x="457200" y="777240"/>
            <a:ext cx="1097244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4000" b="1">
                <a:solidFill>
                  <a:srgbClr val="1F3864"/>
                </a:solidFill>
                <a:latin typeface="Calibri"/>
              </a:rPr>
              <a:t>Achievements in numbers</a:t>
            </a:r>
            <a:endParaRPr lang="en-US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Shape 4"/>
          <p:cNvSpPr/>
          <p:nvPr/>
        </p:nvSpPr>
        <p:spPr>
          <a:xfrm>
            <a:off x="457200" y="1600200"/>
            <a:ext cx="1097280" cy="360"/>
          </a:xfrm>
          <a:prstGeom prst="line">
            <a:avLst/>
          </a:prstGeom>
          <a:ln w="2540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Text 5"/>
          <p:cNvSpPr/>
          <p:nvPr/>
        </p:nvSpPr>
        <p:spPr>
          <a:xfrm>
            <a:off x="457200" y="1783080"/>
            <a:ext cx="109724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600" b="0" i="1">
                <a:solidFill>
                  <a:srgbClr val="4A66AC"/>
                </a:solidFill>
                <a:latin typeface="Calibri"/>
              </a:rPr>
              <a:t>More than 1,900 participants. GZS Silver Innovation Award.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Shape 7"/>
          <p:cNvSpPr/>
          <p:nvPr/>
        </p:nvSpPr>
        <p:spPr>
          <a:xfrm>
            <a:off x="457200" y="2606040"/>
            <a:ext cx="2514240" cy="3017160"/>
          </a:xfrm>
          <a:prstGeom prst="rect">
            <a:avLst/>
          </a:prstGeom>
          <a:solidFill>
            <a:srgbClr val="FFFFFF"/>
          </a:solidFill>
          <a:ln w="2540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Shape 8"/>
          <p:cNvSpPr/>
          <p:nvPr/>
        </p:nvSpPr>
        <p:spPr>
          <a:xfrm>
            <a:off x="457200" y="2606040"/>
            <a:ext cx="2514240" cy="10944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0" name="Text 9"/>
          <p:cNvSpPr/>
          <p:nvPr/>
        </p:nvSpPr>
        <p:spPr>
          <a:xfrm>
            <a:off x="457200" y="3063240"/>
            <a:ext cx="251424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sl-SI" sz="8800" b="1" spc="-1" dirty="0">
                <a:solidFill>
                  <a:srgbClr val="0E57C4"/>
                </a:solidFill>
                <a:latin typeface="Calibri"/>
              </a:rPr>
              <a:t>53</a:t>
            </a:r>
            <a:endParaRPr lang="en-US" sz="8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Shape 10"/>
          <p:cNvSpPr/>
          <p:nvPr/>
        </p:nvSpPr>
        <p:spPr>
          <a:xfrm>
            <a:off x="1440360" y="4754880"/>
            <a:ext cx="548280" cy="4536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720" rIns="90000" bIns="7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2" name="Text 11"/>
          <p:cNvSpPr/>
          <p:nvPr/>
        </p:nvSpPr>
        <p:spPr>
          <a:xfrm>
            <a:off x="640080" y="4937760"/>
            <a:ext cx="2148480" cy="59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sz="1450" b="1">
                <a:solidFill>
                  <a:srgbClr val="1F3864"/>
                </a:solidFill>
              </a:rPr>
              <a:t>trained professionals</a:t>
            </a:r>
            <a:endParaRPr lang="en-US" sz="1450" b="1" spc="-1" dirty="0">
              <a:solidFill>
                <a:srgbClr val="1F3864"/>
              </a:solidFill>
            </a:endParaRPr>
          </a:p>
        </p:txBody>
      </p:sp>
      <p:sp>
        <p:nvSpPr>
          <p:cNvPr id="273" name="Shape 12"/>
          <p:cNvSpPr/>
          <p:nvPr/>
        </p:nvSpPr>
        <p:spPr>
          <a:xfrm>
            <a:off x="3154680" y="2606040"/>
            <a:ext cx="2514240" cy="3017160"/>
          </a:xfrm>
          <a:prstGeom prst="rect">
            <a:avLst/>
          </a:prstGeom>
          <a:solidFill>
            <a:srgbClr val="FFFFFF"/>
          </a:solidFill>
          <a:ln w="25400">
            <a:solidFill>
              <a:srgbClr val="FF5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Shape 13"/>
          <p:cNvSpPr/>
          <p:nvPr/>
        </p:nvSpPr>
        <p:spPr>
          <a:xfrm>
            <a:off x="3154680" y="2606040"/>
            <a:ext cx="2514240" cy="109440"/>
          </a:xfrm>
          <a:prstGeom prst="rect">
            <a:avLst/>
          </a:prstGeom>
          <a:solidFill>
            <a:srgbClr val="FF5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5" name="Text 14"/>
          <p:cNvSpPr/>
          <p:nvPr/>
        </p:nvSpPr>
        <p:spPr>
          <a:xfrm>
            <a:off x="3154680" y="3063240"/>
            <a:ext cx="251424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sl-SI" sz="8800" b="1" strike="noStrike" spc="-1" dirty="0">
                <a:solidFill>
                  <a:srgbClr val="FF5050"/>
                </a:solidFill>
                <a:latin typeface="Calibri"/>
                <a:ea typeface="Calibri"/>
              </a:rPr>
              <a:t>838</a:t>
            </a:r>
            <a:endParaRPr lang="en-US" sz="8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Shape 15"/>
          <p:cNvSpPr/>
          <p:nvPr/>
        </p:nvSpPr>
        <p:spPr>
          <a:xfrm>
            <a:off x="4137840" y="4754880"/>
            <a:ext cx="548280" cy="45360"/>
          </a:xfrm>
          <a:prstGeom prst="rect">
            <a:avLst/>
          </a:prstGeom>
          <a:solidFill>
            <a:srgbClr val="FF5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720" rIns="90000" bIns="7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7" name="Text 16"/>
          <p:cNvSpPr/>
          <p:nvPr/>
        </p:nvSpPr>
        <p:spPr>
          <a:xfrm>
            <a:off x="3337560" y="4937760"/>
            <a:ext cx="2148480" cy="59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450" b="1">
                <a:solidFill>
                  <a:srgbClr val="1F3864"/>
                </a:solidFill>
                <a:latin typeface="Calibri"/>
              </a:rPr>
              <a:t>students involved in creative SI-AT presentations</a:t>
            </a:r>
            <a:endParaRPr lang="en-US" sz="145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Shape 17"/>
          <p:cNvSpPr/>
          <p:nvPr/>
        </p:nvSpPr>
        <p:spPr>
          <a:xfrm>
            <a:off x="5852160" y="2606040"/>
            <a:ext cx="2514240" cy="3017160"/>
          </a:xfrm>
          <a:prstGeom prst="rect">
            <a:avLst/>
          </a:prstGeom>
          <a:solidFill>
            <a:srgbClr val="FFFFFF"/>
          </a:solidFill>
          <a:ln w="2540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Shape 18"/>
          <p:cNvSpPr/>
          <p:nvPr/>
        </p:nvSpPr>
        <p:spPr>
          <a:xfrm>
            <a:off x="5852160" y="2606040"/>
            <a:ext cx="2514240" cy="10944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Text 19"/>
          <p:cNvSpPr/>
          <p:nvPr/>
        </p:nvSpPr>
        <p:spPr>
          <a:xfrm>
            <a:off x="5852160" y="3063240"/>
            <a:ext cx="251424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sl-SI" sz="8800" b="1" strike="noStrike" spc="-1" dirty="0">
                <a:solidFill>
                  <a:srgbClr val="0E57C4"/>
                </a:solidFill>
                <a:latin typeface="Calibri"/>
                <a:ea typeface="Calibri"/>
              </a:rPr>
              <a:t>300+</a:t>
            </a:r>
            <a:endParaRPr lang="en-US" sz="8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Shape 20"/>
          <p:cNvSpPr/>
          <p:nvPr/>
        </p:nvSpPr>
        <p:spPr>
          <a:xfrm>
            <a:off x="6835320" y="4754880"/>
            <a:ext cx="548280" cy="4536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720" rIns="90000" bIns="7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2" name="Text 21"/>
          <p:cNvSpPr/>
          <p:nvPr/>
        </p:nvSpPr>
        <p:spPr>
          <a:xfrm>
            <a:off x="6035040" y="4937760"/>
            <a:ext cx="2148480" cy="59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450" b="1">
                <a:solidFill>
                  <a:srgbClr val="1F3864"/>
                </a:solidFill>
                <a:latin typeface="Calibri"/>
              </a:rPr>
              <a:t>unemployed people involved in creative SI-AT presentations</a:t>
            </a:r>
            <a:endParaRPr lang="en-US" sz="145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Shape 22"/>
          <p:cNvSpPr/>
          <p:nvPr/>
        </p:nvSpPr>
        <p:spPr>
          <a:xfrm>
            <a:off x="8549640" y="2606040"/>
            <a:ext cx="2514240" cy="3017160"/>
          </a:xfrm>
          <a:prstGeom prst="rect">
            <a:avLst/>
          </a:prstGeom>
          <a:solidFill>
            <a:srgbClr val="FFFFFF"/>
          </a:solidFill>
          <a:ln w="25400">
            <a:solidFill>
              <a:srgbClr val="FF5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Shape 23"/>
          <p:cNvSpPr/>
          <p:nvPr/>
        </p:nvSpPr>
        <p:spPr>
          <a:xfrm>
            <a:off x="8549640" y="2606040"/>
            <a:ext cx="2514240" cy="109440"/>
          </a:xfrm>
          <a:prstGeom prst="rect">
            <a:avLst/>
          </a:prstGeom>
          <a:solidFill>
            <a:srgbClr val="FF5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5" name="Text 24"/>
          <p:cNvSpPr/>
          <p:nvPr/>
        </p:nvSpPr>
        <p:spPr>
          <a:xfrm>
            <a:off x="8549640" y="3063240"/>
            <a:ext cx="251424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sl-SI" sz="8800" b="1" strike="noStrike" spc="-1" dirty="0">
                <a:solidFill>
                  <a:srgbClr val="FF5050"/>
                </a:solidFill>
                <a:latin typeface="Calibri"/>
                <a:ea typeface="Calibri"/>
              </a:rPr>
              <a:t>3</a:t>
            </a:r>
            <a:endParaRPr lang="en-US" sz="8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Shape 25"/>
          <p:cNvSpPr/>
          <p:nvPr/>
        </p:nvSpPr>
        <p:spPr>
          <a:xfrm>
            <a:off x="9532800" y="4754880"/>
            <a:ext cx="548280" cy="45360"/>
          </a:xfrm>
          <a:prstGeom prst="rect">
            <a:avLst/>
          </a:prstGeom>
          <a:solidFill>
            <a:srgbClr val="FF5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720" rIns="90000" bIns="72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7" name="Text 26"/>
          <p:cNvSpPr/>
          <p:nvPr/>
        </p:nvSpPr>
        <p:spPr>
          <a:xfrm>
            <a:off x="8732520" y="4937760"/>
            <a:ext cx="2148480" cy="59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tabLst>
                <a:tab pos="0" algn="l"/>
              </a:tabLst>
            </a:pPr>
            <a:r>
              <a:rPr sz="1450" b="1">
                <a:solidFill>
                  <a:srgbClr val="1F3864"/>
                </a:solidFill>
              </a:rPr>
              <a:t>CDO-VR Centres
SI and AT</a:t>
            </a:r>
            <a:endParaRPr lang="sl-SI" sz="1450" b="1" strike="noStrike" spc="-1" dirty="0">
              <a:solidFill>
                <a:srgbClr val="1F3864"/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0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ext 1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02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Text 2"/>
          <p:cNvSpPr/>
          <p:nvPr/>
        </p:nvSpPr>
        <p:spPr>
          <a:xfrm>
            <a:off x="960120" y="365760"/>
            <a:ext cx="5486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000" b="1"/>
              <a:t>ACHIEVEMENTS</a:t>
            </a:r>
          </a:p>
        </p:txBody>
      </p:sp>
      <p:sp>
        <p:nvSpPr>
          <p:cNvPr id="16" name="Text 3"/>
          <p:cNvSpPr/>
          <p:nvPr/>
        </p:nvSpPr>
        <p:spPr>
          <a:xfrm>
            <a:off x="457200" y="777240"/>
            <a:ext cx="1097244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3600" b="1">
                <a:solidFill>
                  <a:srgbClr val="1F4E79"/>
                </a:solidFill>
              </a:rPr>
              <a:t>What have we achieved?</a:t>
            </a:r>
          </a:p>
        </p:txBody>
      </p:sp>
      <p:sp>
        <p:nvSpPr>
          <p:cNvPr id="17" name="Shape 4"/>
          <p:cNvSpPr/>
          <p:nvPr/>
        </p:nvSpPr>
        <p:spPr>
          <a:xfrm>
            <a:off x="457200" y="1600200"/>
            <a:ext cx="1097280" cy="360"/>
          </a:xfrm>
          <a:prstGeom prst="line">
            <a:avLst/>
          </a:prstGeom>
          <a:ln w="2540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Text 5"/>
          <p:cNvSpPr/>
          <p:nvPr/>
        </p:nvSpPr>
        <p:spPr>
          <a:xfrm>
            <a:off x="457200" y="1783080"/>
            <a:ext cx="109724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400" i="1">
                <a:solidFill>
                  <a:srgbClr val="4472C4"/>
                </a:solidFill>
              </a:rPr>
              <a:t>Concrete project results that speak for themselves.</a:t>
            </a:r>
          </a:p>
        </p:txBody>
      </p:sp>
      <p:sp>
        <p:nvSpPr>
          <p:cNvPr id="20" name="Text 7"/>
          <p:cNvSpPr/>
          <p:nvPr/>
        </p:nvSpPr>
        <p:spPr>
          <a:xfrm>
            <a:off x="7785847" y="2076120"/>
            <a:ext cx="1828440" cy="274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28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Shape 8"/>
          <p:cNvSpPr/>
          <p:nvPr/>
        </p:nvSpPr>
        <p:spPr>
          <a:xfrm>
            <a:off x="457200" y="2423160"/>
            <a:ext cx="822600" cy="822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3"/>
          <a:stretch/>
        </p:blipFill>
        <p:spPr>
          <a:xfrm>
            <a:off x="567000" y="2532960"/>
            <a:ext cx="603000" cy="603000"/>
          </a:xfrm>
          <a:prstGeom prst="rect">
            <a:avLst/>
          </a:prstGeom>
          <a:ln w="0">
            <a:noFill/>
          </a:ln>
        </p:spPr>
      </p:pic>
      <p:sp>
        <p:nvSpPr>
          <p:cNvPr id="23" name="Text 9"/>
          <p:cNvSpPr/>
          <p:nvPr/>
        </p:nvSpPr>
        <p:spPr>
          <a:xfrm>
            <a:off x="1463040" y="242316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800" b="1"/>
              <a:t>VR experience for 6 occupations</a:t>
            </a:r>
          </a:p>
        </p:txBody>
      </p:sp>
      <p:sp>
        <p:nvSpPr>
          <p:cNvPr id="24" name="Text 10"/>
          <p:cNvSpPr/>
          <p:nvPr/>
        </p:nvSpPr>
        <p:spPr>
          <a:xfrm>
            <a:off x="1463040" y="2834640"/>
            <a:ext cx="77720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200"/>
              <a:t>We developed VR content for 6 shortage occupations. Average rating: 4.4–4.8/5.</a:t>
            </a:r>
          </a:p>
        </p:txBody>
      </p:sp>
      <p:sp>
        <p:nvSpPr>
          <p:cNvPr id="25" name="Shape 11"/>
          <p:cNvSpPr/>
          <p:nvPr/>
        </p:nvSpPr>
        <p:spPr>
          <a:xfrm>
            <a:off x="457200" y="3566160"/>
            <a:ext cx="822600" cy="822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" name="Image 1" descr="preencoded.png"/>
          <p:cNvPicPr/>
          <p:nvPr/>
        </p:nvPicPr>
        <p:blipFill>
          <a:blip r:embed="rId4"/>
          <a:stretch/>
        </p:blipFill>
        <p:spPr>
          <a:xfrm>
            <a:off x="567000" y="3675960"/>
            <a:ext cx="603000" cy="603000"/>
          </a:xfrm>
          <a:prstGeom prst="rect">
            <a:avLst/>
          </a:prstGeom>
          <a:ln w="0">
            <a:noFill/>
          </a:ln>
        </p:spPr>
      </p:pic>
      <p:sp>
        <p:nvSpPr>
          <p:cNvPr id="27" name="Text 12"/>
          <p:cNvSpPr/>
          <p:nvPr/>
        </p:nvSpPr>
        <p:spPr>
          <a:xfrm>
            <a:off x="1463040" y="356616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800" b="1" dirty="0"/>
              <a:t>Silver Award</a:t>
            </a:r>
            <a:r>
              <a:rPr lang="sl-SI" sz="1800" b="1" dirty="0"/>
              <a:t> </a:t>
            </a:r>
            <a:r>
              <a:rPr lang="sl-SI" sz="1800" b="1" dirty="0" err="1"/>
              <a:t>for</a:t>
            </a:r>
            <a:r>
              <a:rPr lang="sl-SI" sz="1800" b="1" dirty="0"/>
              <a:t> </a:t>
            </a:r>
            <a:r>
              <a:rPr lang="sl-SI" sz="1800" b="1" dirty="0" err="1"/>
              <a:t>Innovation</a:t>
            </a:r>
            <a:endParaRPr sz="1800" b="1" dirty="0"/>
          </a:p>
        </p:txBody>
      </p:sp>
      <p:sp>
        <p:nvSpPr>
          <p:cNvPr id="28" name="Text 13"/>
          <p:cNvSpPr/>
          <p:nvPr/>
        </p:nvSpPr>
        <p:spPr>
          <a:xfrm>
            <a:off x="1463040" y="3977640"/>
            <a:ext cx="77720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200"/>
              <a:t>In May 2026, GZS awarded the CDO-VR innovation a Silver Innovation Award.</a:t>
            </a:r>
          </a:p>
        </p:txBody>
      </p:sp>
      <p:sp>
        <p:nvSpPr>
          <p:cNvPr id="29" name="Shape 14"/>
          <p:cNvSpPr/>
          <p:nvPr/>
        </p:nvSpPr>
        <p:spPr>
          <a:xfrm>
            <a:off x="457200" y="4709160"/>
            <a:ext cx="822600" cy="822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" name="Image 2" descr="preencoded.png"/>
          <p:cNvPicPr/>
          <p:nvPr/>
        </p:nvPicPr>
        <p:blipFill>
          <a:blip r:embed="rId5"/>
          <a:stretch/>
        </p:blipFill>
        <p:spPr>
          <a:xfrm>
            <a:off x="567000" y="4818960"/>
            <a:ext cx="603000" cy="603000"/>
          </a:xfrm>
          <a:prstGeom prst="rect">
            <a:avLst/>
          </a:prstGeom>
          <a:ln w="0">
            <a:noFill/>
          </a:ln>
        </p:spPr>
      </p:pic>
      <p:sp>
        <p:nvSpPr>
          <p:cNvPr id="31" name="Text 15"/>
          <p:cNvSpPr/>
          <p:nvPr/>
        </p:nvSpPr>
        <p:spPr>
          <a:xfrm>
            <a:off x="1463040" y="470916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800" b="1"/>
              <a:t>Cross-border transfer model</a:t>
            </a:r>
          </a:p>
        </p:txBody>
      </p:sp>
      <p:sp>
        <p:nvSpPr>
          <p:cNvPr id="32" name="Text 16"/>
          <p:cNvSpPr/>
          <p:nvPr/>
        </p:nvSpPr>
        <p:spPr>
          <a:xfrm>
            <a:off x="1463040" y="5120640"/>
            <a:ext cx="77720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200"/>
              <a:t>3 CDO-VR Centres, 32 schools, model ready for transfer.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85FE3CA4-446D-6069-BDCE-633A24650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0165" y="0"/>
            <a:ext cx="489983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 1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03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Text 2"/>
          <p:cNvSpPr/>
          <p:nvPr/>
        </p:nvSpPr>
        <p:spPr>
          <a:xfrm>
            <a:off x="960120" y="365760"/>
            <a:ext cx="5486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100" b="1">
                <a:solidFill>
                  <a:srgbClr val="7F8FA9"/>
                </a:solidFill>
                <a:latin typeface="Calibri"/>
              </a:rPr>
              <a:t>JOINT PARTNER STATEMENT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Text 3"/>
          <p:cNvSpPr/>
          <p:nvPr/>
        </p:nvSpPr>
        <p:spPr>
          <a:xfrm>
            <a:off x="457200" y="777240"/>
            <a:ext cx="1097244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4000" b="1" dirty="0">
                <a:solidFill>
                  <a:srgbClr val="1F3864"/>
                </a:solidFill>
                <a:latin typeface="Calibri"/>
              </a:rPr>
              <a:t>Purpose of the </a:t>
            </a:r>
            <a:r>
              <a:rPr lang="sl-SI" sz="4000" b="1" dirty="0" err="1">
                <a:solidFill>
                  <a:srgbClr val="1F3864"/>
                </a:solidFill>
                <a:latin typeface="Calibri"/>
              </a:rPr>
              <a:t>Common</a:t>
            </a:r>
            <a:r>
              <a:rPr lang="sl-SI" sz="4000" b="1" dirty="0">
                <a:solidFill>
                  <a:srgbClr val="1F3864"/>
                </a:solidFill>
                <a:latin typeface="Calibri"/>
              </a:rPr>
              <a:t> </a:t>
            </a:r>
            <a:r>
              <a:rPr lang="sl-SI" sz="4000" b="1" dirty="0" err="1">
                <a:solidFill>
                  <a:srgbClr val="1F3864"/>
                </a:solidFill>
                <a:latin typeface="Calibri"/>
              </a:rPr>
              <a:t>Strategy</a:t>
            </a:r>
            <a:endParaRPr lang="en-US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Shape 4"/>
          <p:cNvSpPr/>
          <p:nvPr/>
        </p:nvSpPr>
        <p:spPr>
          <a:xfrm>
            <a:off x="457200" y="1600200"/>
            <a:ext cx="1097280" cy="360"/>
          </a:xfrm>
          <a:prstGeom prst="line">
            <a:avLst/>
          </a:prstGeom>
          <a:ln w="2540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Text 5"/>
          <p:cNvSpPr/>
          <p:nvPr/>
        </p:nvSpPr>
        <p:spPr>
          <a:xfrm>
            <a:off x="457200" y="1783080"/>
            <a:ext cx="109724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600" b="0" i="1">
                <a:solidFill>
                  <a:srgbClr val="4A66AC"/>
                </a:solidFill>
                <a:latin typeface="Calibri"/>
              </a:rPr>
              <a:t>Commitment to the future. Sustainability of project results.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Shape 7"/>
          <p:cNvSpPr/>
          <p:nvPr/>
        </p:nvSpPr>
        <p:spPr>
          <a:xfrm>
            <a:off x="457200" y="2560320"/>
            <a:ext cx="3200040" cy="3410174"/>
          </a:xfrm>
          <a:prstGeom prst="rect">
            <a:avLst/>
          </a:prstGeom>
          <a:solidFill>
            <a:srgbClr val="FFFFFF"/>
          </a:solidFill>
          <a:ln w="12700">
            <a:solidFill>
              <a:srgbClr val="ACCBF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Shape 8"/>
          <p:cNvSpPr/>
          <p:nvPr/>
        </p:nvSpPr>
        <p:spPr>
          <a:xfrm>
            <a:off x="457200" y="2560320"/>
            <a:ext cx="3200040" cy="910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Shape 9"/>
          <p:cNvSpPr/>
          <p:nvPr/>
        </p:nvSpPr>
        <p:spPr>
          <a:xfrm>
            <a:off x="1554480" y="3017520"/>
            <a:ext cx="1005480" cy="1005480"/>
          </a:xfrm>
          <a:prstGeom prst="ellipse">
            <a:avLst/>
          </a:prstGeom>
          <a:solidFill>
            <a:srgbClr val="F3F4F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Image 0" descr="preencoded.png"/>
          <p:cNvPicPr/>
          <p:nvPr/>
        </p:nvPicPr>
        <p:blipFill>
          <a:blip r:embed="rId4"/>
          <a:stretch/>
        </p:blipFill>
        <p:spPr>
          <a:xfrm>
            <a:off x="1691640" y="3154680"/>
            <a:ext cx="731160" cy="731160"/>
          </a:xfrm>
          <a:prstGeom prst="rect">
            <a:avLst/>
          </a:prstGeom>
          <a:ln w="0">
            <a:noFill/>
          </a:ln>
        </p:spPr>
      </p:pic>
      <p:sp>
        <p:nvSpPr>
          <p:cNvPr id="44" name="Text 10"/>
          <p:cNvSpPr/>
          <p:nvPr/>
        </p:nvSpPr>
        <p:spPr>
          <a:xfrm>
            <a:off x="685800" y="4114800"/>
            <a:ext cx="27428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900" b="1">
                <a:solidFill>
                  <a:srgbClr val="1F3864"/>
                </a:solidFill>
                <a:latin typeface="Calibri"/>
              </a:rPr>
              <a:t>Career guidance</a:t>
            </a:r>
            <a:endParaRPr lang="en-US" sz="1900" b="0" i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 11"/>
          <p:cNvSpPr/>
          <p:nvPr/>
        </p:nvSpPr>
        <p:spPr>
          <a:xfrm>
            <a:off x="457200" y="4745287"/>
            <a:ext cx="3200040" cy="100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400" b="0">
                <a:solidFill>
                  <a:srgbClr val="1F2937"/>
                </a:solidFill>
                <a:latin typeface="Calibri"/>
              </a:rPr>
              <a:t>Further use of VR as an innovative tool for career guidance.</a:t>
            </a:r>
            <a:endParaRPr lang="sl-SI" sz="1400" b="0" strike="noStrike" spc="-1" dirty="0">
              <a:solidFill>
                <a:srgbClr val="1F2937"/>
              </a:solidFill>
              <a:latin typeface="Calibri"/>
              <a:ea typeface="Calibri"/>
            </a:endParaRPr>
          </a:p>
        </p:txBody>
      </p:sp>
      <p:sp>
        <p:nvSpPr>
          <p:cNvPr id="46" name="Shape 12"/>
          <p:cNvSpPr/>
          <p:nvPr/>
        </p:nvSpPr>
        <p:spPr>
          <a:xfrm>
            <a:off x="3886200" y="2560320"/>
            <a:ext cx="3200040" cy="3410174"/>
          </a:xfrm>
          <a:prstGeom prst="rect">
            <a:avLst/>
          </a:prstGeom>
          <a:solidFill>
            <a:srgbClr val="FFFFFF"/>
          </a:solidFill>
          <a:ln w="12700">
            <a:solidFill>
              <a:srgbClr val="ACCBF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Shape 13"/>
          <p:cNvSpPr/>
          <p:nvPr/>
        </p:nvSpPr>
        <p:spPr>
          <a:xfrm>
            <a:off x="3886200" y="2560320"/>
            <a:ext cx="3200040" cy="91080"/>
          </a:xfrm>
          <a:prstGeom prst="rect">
            <a:avLst/>
          </a:prstGeom>
          <a:solidFill>
            <a:srgbClr val="FF5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Shape 14"/>
          <p:cNvSpPr/>
          <p:nvPr/>
        </p:nvSpPr>
        <p:spPr>
          <a:xfrm>
            <a:off x="4983480" y="3017520"/>
            <a:ext cx="1005480" cy="1005480"/>
          </a:xfrm>
          <a:prstGeom prst="ellipse">
            <a:avLst/>
          </a:prstGeom>
          <a:solidFill>
            <a:srgbClr val="F3F4F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Image 1" descr="preencoded.png"/>
          <p:cNvPicPr/>
          <p:nvPr/>
        </p:nvPicPr>
        <p:blipFill>
          <a:blip r:embed="rId5"/>
          <a:stretch/>
        </p:blipFill>
        <p:spPr>
          <a:xfrm>
            <a:off x="5120640" y="3154680"/>
            <a:ext cx="731160" cy="731160"/>
          </a:xfrm>
          <a:prstGeom prst="rect">
            <a:avLst/>
          </a:prstGeom>
          <a:ln w="0">
            <a:noFill/>
          </a:ln>
        </p:spPr>
      </p:pic>
      <p:sp>
        <p:nvSpPr>
          <p:cNvPr id="50" name="Text 15"/>
          <p:cNvSpPr/>
          <p:nvPr/>
        </p:nvSpPr>
        <p:spPr>
          <a:xfrm>
            <a:off x="4114800" y="4251960"/>
            <a:ext cx="27428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900" b="1">
                <a:solidFill>
                  <a:srgbClr val="1F3864"/>
                </a:solidFill>
                <a:latin typeface="Calibri"/>
              </a:rPr>
              <a:t>Informed career decisions</a:t>
            </a:r>
            <a:endParaRPr lang="en-US" sz="1900" b="0" i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 16"/>
          <p:cNvSpPr/>
          <p:nvPr/>
        </p:nvSpPr>
        <p:spPr>
          <a:xfrm>
            <a:off x="3886200" y="4892040"/>
            <a:ext cx="3200040" cy="100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400" b="0">
                <a:solidFill>
                  <a:srgbClr val="1F2937"/>
                </a:solidFill>
                <a:latin typeface="Calibri"/>
              </a:rPr>
              <a:t>Promoting informed decision-making about educational and career pathways.</a:t>
            </a:r>
            <a:endParaRPr lang="sl-SI" sz="1400" b="0" strike="noStrike" spc="-1" dirty="0">
              <a:solidFill>
                <a:srgbClr val="1F2937"/>
              </a:solidFill>
              <a:latin typeface="Calibri"/>
              <a:ea typeface="Calibri"/>
            </a:endParaRPr>
          </a:p>
        </p:txBody>
      </p:sp>
      <p:sp>
        <p:nvSpPr>
          <p:cNvPr id="52" name="Shape 17"/>
          <p:cNvSpPr/>
          <p:nvPr/>
        </p:nvSpPr>
        <p:spPr>
          <a:xfrm>
            <a:off x="7315200" y="2560320"/>
            <a:ext cx="3200040" cy="3410174"/>
          </a:xfrm>
          <a:prstGeom prst="rect">
            <a:avLst/>
          </a:prstGeom>
          <a:solidFill>
            <a:srgbClr val="FFFFFF"/>
          </a:solidFill>
          <a:ln w="12700">
            <a:solidFill>
              <a:srgbClr val="ACCBF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Shape 18"/>
          <p:cNvSpPr/>
          <p:nvPr/>
        </p:nvSpPr>
        <p:spPr>
          <a:xfrm>
            <a:off x="7315200" y="2560320"/>
            <a:ext cx="3200040" cy="910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Shape 19"/>
          <p:cNvSpPr/>
          <p:nvPr/>
        </p:nvSpPr>
        <p:spPr>
          <a:xfrm>
            <a:off x="8412480" y="3017520"/>
            <a:ext cx="1005480" cy="1005480"/>
          </a:xfrm>
          <a:prstGeom prst="ellipse">
            <a:avLst/>
          </a:prstGeom>
          <a:solidFill>
            <a:srgbClr val="F3F4F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Image 2" descr="preencoded.png"/>
          <p:cNvPicPr/>
          <p:nvPr/>
        </p:nvPicPr>
        <p:blipFill>
          <a:blip r:embed="rId6"/>
          <a:stretch/>
        </p:blipFill>
        <p:spPr>
          <a:xfrm>
            <a:off x="8549640" y="3154680"/>
            <a:ext cx="731160" cy="731160"/>
          </a:xfrm>
          <a:prstGeom prst="rect">
            <a:avLst/>
          </a:prstGeom>
          <a:ln w="0">
            <a:noFill/>
          </a:ln>
        </p:spPr>
      </p:pic>
      <p:sp>
        <p:nvSpPr>
          <p:cNvPr id="56" name="Text 20"/>
          <p:cNvSpPr/>
          <p:nvPr/>
        </p:nvSpPr>
        <p:spPr>
          <a:xfrm>
            <a:off x="7543800" y="4251960"/>
            <a:ext cx="27428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900" b="1">
                <a:solidFill>
                  <a:srgbClr val="1F3864"/>
                </a:solidFill>
                <a:latin typeface="Calibri"/>
              </a:rPr>
              <a:t>Cross-border cooperation</a:t>
            </a:r>
            <a:endParaRPr lang="en-US" sz="1900" b="0" i="1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Text 21"/>
          <p:cNvSpPr/>
          <p:nvPr/>
        </p:nvSpPr>
        <p:spPr>
          <a:xfrm>
            <a:off x="7315200" y="4892039"/>
            <a:ext cx="3200040" cy="10607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400" b="0">
                <a:solidFill>
                  <a:srgbClr val="1F2937"/>
                </a:solidFill>
                <a:latin typeface="Calibri"/>
              </a:rPr>
              <a:t>Strengthening sustainable SI-AT cooperation on innovative approaches.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7472" y="274320"/>
            <a:ext cx="411480" cy="274320"/>
          </a:xfrm>
          <a:prstGeom prst="rect">
            <a:avLst/>
          </a:prstGeom>
          <a:solidFill>
            <a:srgbClr val="1559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274320"/>
            <a:ext cx="411480" cy="2743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83464"/>
            <a:ext cx="493776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7F8FA9"/>
                </a:solidFill>
                <a:latin typeface="Calibri"/>
              </a:rPr>
              <a:t>JOINT PARTNER STATEMENT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472" y="713232"/>
            <a:ext cx="6955815" cy="5232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sl-SI" sz="3400" b="1" i="0" dirty="0" err="1">
                <a:solidFill>
                  <a:srgbClr val="1F3864"/>
                </a:solidFill>
                <a:latin typeface="Calibri"/>
              </a:rPr>
              <a:t>Common</a:t>
            </a:r>
            <a:r>
              <a:rPr lang="sl-SI" sz="3400" b="1" i="0" dirty="0">
                <a:solidFill>
                  <a:srgbClr val="1F3864"/>
                </a:solidFill>
                <a:latin typeface="Calibri"/>
              </a:rPr>
              <a:t> </a:t>
            </a:r>
            <a:r>
              <a:rPr lang="sl-SI" sz="3400" b="1" i="0" dirty="0" err="1">
                <a:solidFill>
                  <a:srgbClr val="1F3864"/>
                </a:solidFill>
                <a:latin typeface="Calibri"/>
              </a:rPr>
              <a:t>Strategy</a:t>
            </a:r>
            <a:r>
              <a:rPr lang="sl-SI" sz="3400" b="1" i="0" dirty="0">
                <a:solidFill>
                  <a:srgbClr val="1F3864"/>
                </a:solidFill>
                <a:latin typeface="Calibri"/>
              </a:rPr>
              <a:t> </a:t>
            </a:r>
            <a:r>
              <a:rPr sz="3400" b="1" i="0" dirty="0">
                <a:solidFill>
                  <a:srgbClr val="1F3864"/>
                </a:solidFill>
                <a:latin typeface="Calibri"/>
              </a:rPr>
              <a:t>– Key Commitments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828800"/>
            <a:ext cx="4617720" cy="3602466"/>
          </a:xfrm>
          <a:prstGeom prst="rect">
            <a:avLst/>
          </a:prstGeom>
          <a:solidFill>
            <a:srgbClr val="FFFFFF"/>
          </a:solidFill>
          <a:ln w="10160">
            <a:solidFill>
              <a:srgbClr val="A9C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02920" y="1828800"/>
            <a:ext cx="4617720" cy="68580"/>
          </a:xfrm>
          <a:prstGeom prst="rect">
            <a:avLst/>
          </a:prstGeom>
          <a:solidFill>
            <a:srgbClr val="2E6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2103120"/>
            <a:ext cx="4160520" cy="5029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900" b="1" i="0">
                <a:solidFill>
                  <a:srgbClr val="1F3864"/>
                </a:solidFill>
                <a:latin typeface="Calibri"/>
              </a:rPr>
              <a:t>Strategy &amp; VR Tool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670048"/>
            <a:ext cx="4032504" cy="23493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b="0" i="0" dirty="0">
                <a:solidFill>
                  <a:srgbClr val="1F2937"/>
                </a:solidFill>
                <a:latin typeface="Calibri"/>
              </a:rPr>
              <a:t>• VR as an innovative career guidance tool
• Raising visibility of shortage occupations among youth &amp; unemployed
• Supporting informed career decisions
• VR used as supportive (not selection) element
• Pilot results: ratings 4.4–4.8 / 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77840" y="1828800"/>
            <a:ext cx="4617720" cy="3602466"/>
          </a:xfrm>
          <a:prstGeom prst="rect">
            <a:avLst/>
          </a:prstGeom>
          <a:solidFill>
            <a:srgbClr val="FFFFFF"/>
          </a:solidFill>
          <a:ln w="10160">
            <a:solidFill>
              <a:srgbClr val="A9C8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577840" y="1828800"/>
            <a:ext cx="4617720" cy="68580"/>
          </a:xfrm>
          <a:prstGeom prst="rect">
            <a:avLst/>
          </a:prstGeom>
          <a:solidFill>
            <a:srgbClr val="FF5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806440" y="2103120"/>
            <a:ext cx="4160520" cy="5029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900" b="1" i="0">
                <a:solidFill>
                  <a:srgbClr val="1F3864"/>
                </a:solidFill>
                <a:latin typeface="Calibri"/>
              </a:rPr>
              <a:t>Sustainability &amp; Transfer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70448" y="2477885"/>
            <a:ext cx="4032504" cy="29033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b="0" i="0" dirty="0">
                <a:solidFill>
                  <a:srgbClr val="1F2937"/>
                </a:solidFill>
                <a:latin typeface="Calibri"/>
              </a:rPr>
              <a:t>• </a:t>
            </a:r>
            <a:r>
              <a:rPr b="0" i="0" dirty="0" err="1">
                <a:solidFill>
                  <a:srgbClr val="1F2937"/>
                </a:solidFill>
                <a:latin typeface="Calibri"/>
              </a:rPr>
              <a:t>Centres</a:t>
            </a:r>
            <a:r>
              <a:rPr b="0" i="0" dirty="0">
                <a:solidFill>
                  <a:srgbClr val="1F2937"/>
                </a:solidFill>
                <a:latin typeface="Calibri"/>
              </a:rPr>
              <a:t> for Shortage Occupations to continue operating
• Integration into regular work of all partners
• Active pursuit of further funding (Interreg, Erasmus+, ESF)
• Materials and strategy publicly available
• CDO-VR approach transferable to other </a:t>
            </a:r>
            <a:r>
              <a:rPr b="0" i="0" dirty="0" err="1">
                <a:solidFill>
                  <a:srgbClr val="1F2937"/>
                </a:solidFill>
                <a:latin typeface="Calibri"/>
              </a:rPr>
              <a:t>organisations</a:t>
            </a:r>
            <a:endParaRPr b="0" i="0" dirty="0">
              <a:solidFill>
                <a:srgbClr val="1F2937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472" y="5623560"/>
            <a:ext cx="1005840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1">
                <a:solidFill>
                  <a:srgbClr val="5A6A7E"/>
                </a:solidFill>
                <a:latin typeface="Calibri"/>
              </a:rPr>
              <a:t>Partners commit to continued use, cross-border cooperation, and alignment of education with labour market needs.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Text 1"/>
          <p:cNvSpPr/>
          <p:nvPr/>
        </p:nvSpPr>
        <p:spPr>
          <a:xfrm>
            <a:off x="457200" y="365760"/>
            <a:ext cx="411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03</a:t>
            </a:r>
            <a:endParaRPr lang="en-US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Text 2"/>
          <p:cNvSpPr/>
          <p:nvPr/>
        </p:nvSpPr>
        <p:spPr>
          <a:xfrm>
            <a:off x="960120" y="365760"/>
            <a:ext cx="5486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000" b="1"/>
              <a:t>INVITATION</a:t>
            </a:r>
          </a:p>
        </p:txBody>
      </p:sp>
      <p:sp>
        <p:nvSpPr>
          <p:cNvPr id="36" name="Text 3"/>
          <p:cNvSpPr/>
          <p:nvPr/>
        </p:nvSpPr>
        <p:spPr>
          <a:xfrm>
            <a:off x="457200" y="777240"/>
            <a:ext cx="1097244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3600" b="1">
                <a:solidFill>
                  <a:srgbClr val="1F4E79"/>
                </a:solidFill>
              </a:rPr>
              <a:t>Invitation to speak</a:t>
            </a:r>
          </a:p>
        </p:txBody>
      </p:sp>
      <p:sp>
        <p:nvSpPr>
          <p:cNvPr id="37" name="Shape 4"/>
          <p:cNvSpPr/>
          <p:nvPr/>
        </p:nvSpPr>
        <p:spPr>
          <a:xfrm>
            <a:off x="457200" y="1600200"/>
            <a:ext cx="1097280" cy="360"/>
          </a:xfrm>
          <a:prstGeom prst="line">
            <a:avLst/>
          </a:prstGeom>
          <a:ln w="2540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Text 5"/>
          <p:cNvSpPr/>
          <p:nvPr/>
        </p:nvSpPr>
        <p:spPr>
          <a:xfrm>
            <a:off x="457200" y="1783080"/>
            <a:ext cx="109724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300" i="1">
                <a:solidFill>
                  <a:srgbClr val="4472C4"/>
                </a:solidFill>
              </a:rPr>
              <a:t>At the formal project closing and signing of the Joint Partner Statement, we invite you to share a brief thought with us.</a:t>
            </a:r>
          </a:p>
        </p:txBody>
      </p:sp>
      <p:sp>
        <p:nvSpPr>
          <p:cNvPr id="40" name="Shape 7"/>
          <p:cNvSpPr/>
          <p:nvPr/>
        </p:nvSpPr>
        <p:spPr>
          <a:xfrm>
            <a:off x="457200" y="2560320"/>
            <a:ext cx="3200040" cy="320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ACCBF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Shape 8"/>
          <p:cNvSpPr/>
          <p:nvPr/>
        </p:nvSpPr>
        <p:spPr>
          <a:xfrm>
            <a:off x="457200" y="2560320"/>
            <a:ext cx="3200040" cy="910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Shape 9"/>
          <p:cNvSpPr/>
          <p:nvPr/>
        </p:nvSpPr>
        <p:spPr>
          <a:xfrm>
            <a:off x="1554480" y="3017520"/>
            <a:ext cx="1005480" cy="1005480"/>
          </a:xfrm>
          <a:prstGeom prst="ellipse">
            <a:avLst/>
          </a:prstGeom>
          <a:solidFill>
            <a:srgbClr val="F3F4F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Image 0" descr="preencoded.png"/>
          <p:cNvPicPr/>
          <p:nvPr/>
        </p:nvPicPr>
        <p:blipFill>
          <a:blip r:embed="rId3"/>
          <a:stretch/>
        </p:blipFill>
        <p:spPr>
          <a:xfrm>
            <a:off x="1691640" y="3154680"/>
            <a:ext cx="731160" cy="731160"/>
          </a:xfrm>
          <a:prstGeom prst="rect">
            <a:avLst/>
          </a:prstGeom>
          <a:ln w="0">
            <a:noFill/>
          </a:ln>
        </p:spPr>
      </p:pic>
      <p:sp>
        <p:nvSpPr>
          <p:cNvPr id="44" name="Text 10"/>
          <p:cNvSpPr/>
          <p:nvPr/>
        </p:nvSpPr>
        <p:spPr>
          <a:xfrm>
            <a:off x="685800" y="4251960"/>
            <a:ext cx="27428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600" b="1"/>
              <a:t>Project significance</a:t>
            </a:r>
          </a:p>
        </p:txBody>
      </p:sp>
      <p:sp>
        <p:nvSpPr>
          <p:cNvPr id="45" name="Text 11"/>
          <p:cNvSpPr/>
          <p:nvPr/>
        </p:nvSpPr>
        <p:spPr>
          <a:xfrm>
            <a:off x="731520" y="4754880"/>
            <a:ext cx="265140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100"/>
              <a:t>What does the project mean to you and what impact has it had?</a:t>
            </a:r>
          </a:p>
        </p:txBody>
      </p:sp>
      <p:sp>
        <p:nvSpPr>
          <p:cNvPr id="46" name="Shape 12"/>
          <p:cNvSpPr/>
          <p:nvPr/>
        </p:nvSpPr>
        <p:spPr>
          <a:xfrm>
            <a:off x="3886200" y="2560320"/>
            <a:ext cx="3200040" cy="320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ACCBF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Shape 13"/>
          <p:cNvSpPr/>
          <p:nvPr/>
        </p:nvSpPr>
        <p:spPr>
          <a:xfrm>
            <a:off x="3886200" y="2560320"/>
            <a:ext cx="3200040" cy="91080"/>
          </a:xfrm>
          <a:prstGeom prst="rect">
            <a:avLst/>
          </a:prstGeom>
          <a:solidFill>
            <a:srgbClr val="FF5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Shape 14"/>
          <p:cNvSpPr/>
          <p:nvPr/>
        </p:nvSpPr>
        <p:spPr>
          <a:xfrm>
            <a:off x="4983480" y="3017520"/>
            <a:ext cx="1005480" cy="1005480"/>
          </a:xfrm>
          <a:prstGeom prst="ellipse">
            <a:avLst/>
          </a:prstGeom>
          <a:solidFill>
            <a:srgbClr val="F3F4F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Image 1" descr="preencoded.png"/>
          <p:cNvPicPr/>
          <p:nvPr/>
        </p:nvPicPr>
        <p:blipFill>
          <a:blip r:embed="rId4"/>
          <a:stretch/>
        </p:blipFill>
        <p:spPr>
          <a:xfrm>
            <a:off x="5120640" y="3154680"/>
            <a:ext cx="731160" cy="731160"/>
          </a:xfrm>
          <a:prstGeom prst="rect">
            <a:avLst/>
          </a:prstGeom>
          <a:ln w="0">
            <a:noFill/>
          </a:ln>
        </p:spPr>
      </p:pic>
      <p:sp>
        <p:nvSpPr>
          <p:cNvPr id="50" name="Text 15"/>
          <p:cNvSpPr/>
          <p:nvPr/>
        </p:nvSpPr>
        <p:spPr>
          <a:xfrm>
            <a:off x="4114800" y="4251960"/>
            <a:ext cx="27428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600" b="1"/>
              <a:t>The value of cooperation</a:t>
            </a:r>
          </a:p>
        </p:txBody>
      </p:sp>
      <p:sp>
        <p:nvSpPr>
          <p:cNvPr id="51" name="Text 16"/>
          <p:cNvSpPr/>
          <p:nvPr/>
        </p:nvSpPr>
        <p:spPr>
          <a:xfrm>
            <a:off x="4046040" y="4754700"/>
            <a:ext cx="288036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100"/>
              <a:t>What do you value about our cooperation?</a:t>
            </a:r>
          </a:p>
        </p:txBody>
      </p:sp>
      <p:sp>
        <p:nvSpPr>
          <p:cNvPr id="52" name="Shape 17"/>
          <p:cNvSpPr/>
          <p:nvPr/>
        </p:nvSpPr>
        <p:spPr>
          <a:xfrm>
            <a:off x="7315200" y="2560320"/>
            <a:ext cx="3200040" cy="320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ACCBF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Shape 18"/>
          <p:cNvSpPr/>
          <p:nvPr/>
        </p:nvSpPr>
        <p:spPr>
          <a:xfrm>
            <a:off x="7315200" y="2560320"/>
            <a:ext cx="3200040" cy="91080"/>
          </a:xfrm>
          <a:prstGeom prst="rect">
            <a:avLst/>
          </a:prstGeom>
          <a:solidFill>
            <a:srgbClr val="0E57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Shape 19"/>
          <p:cNvSpPr/>
          <p:nvPr/>
        </p:nvSpPr>
        <p:spPr>
          <a:xfrm>
            <a:off x="8412480" y="3017520"/>
            <a:ext cx="1005480" cy="1005480"/>
          </a:xfrm>
          <a:prstGeom prst="ellipse">
            <a:avLst/>
          </a:prstGeom>
          <a:solidFill>
            <a:srgbClr val="F3F4F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Image 2" descr="preencoded.png"/>
          <p:cNvPicPr/>
          <p:nvPr/>
        </p:nvPicPr>
        <p:blipFill>
          <a:blip r:embed="rId5"/>
          <a:stretch/>
        </p:blipFill>
        <p:spPr>
          <a:xfrm>
            <a:off x="8549640" y="3154680"/>
            <a:ext cx="731160" cy="731160"/>
          </a:xfrm>
          <a:prstGeom prst="rect">
            <a:avLst/>
          </a:prstGeom>
          <a:ln w="0">
            <a:noFill/>
          </a:ln>
        </p:spPr>
      </p:pic>
      <p:sp>
        <p:nvSpPr>
          <p:cNvPr id="56" name="Text 20"/>
          <p:cNvSpPr/>
          <p:nvPr/>
        </p:nvSpPr>
        <p:spPr>
          <a:xfrm>
            <a:off x="7543800" y="4251960"/>
            <a:ext cx="27428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600" b="1"/>
              <a:t>Opportunities and challenges</a:t>
            </a:r>
          </a:p>
        </p:txBody>
      </p:sp>
      <p:sp>
        <p:nvSpPr>
          <p:cNvPr id="57" name="Text 21"/>
          <p:cNvSpPr/>
          <p:nvPr/>
        </p:nvSpPr>
        <p:spPr>
          <a:xfrm>
            <a:off x="7543800" y="4754700"/>
            <a:ext cx="274284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r>
              <a:rPr sz="1100"/>
              <a:t>What opportunities and challenges do you see in our continued joint work?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6"/>
          <p:cNvSpPr/>
          <p:nvPr/>
        </p:nvSpPr>
        <p:spPr>
          <a:xfrm>
            <a:off x="457200" y="731520"/>
            <a:ext cx="1645560" cy="365400"/>
          </a:xfrm>
          <a:prstGeom prst="rect">
            <a:avLst/>
          </a:prstGeom>
          <a:solidFill>
            <a:srgbClr val="FF505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5" name="Text 7"/>
          <p:cNvSpPr/>
          <p:nvPr/>
        </p:nvSpPr>
        <p:spPr>
          <a:xfrm>
            <a:off x="457200" y="7315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1100" b="1">
                <a:solidFill>
                  <a:srgbClr val="FFFFFF"/>
                </a:solidFill>
                <a:latin typeface="Calibri"/>
              </a:rPr>
              <a:t>CLOSING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Text 8"/>
          <p:cNvSpPr/>
          <p:nvPr/>
        </p:nvSpPr>
        <p:spPr>
          <a:xfrm>
            <a:off x="457200" y="1280160"/>
            <a:ext cx="548604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strike="noStrike" spc="-1">
                <a:solidFill>
                  <a:srgbClr val="1F3864"/>
                </a:solidFill>
                <a:latin typeface="Calibri"/>
                <a:ea typeface="Calibri"/>
              </a:rPr>
              <a:t>CDO-VR</a:t>
            </a:r>
            <a:endParaRPr lang="en-US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Text 9"/>
          <p:cNvSpPr/>
          <p:nvPr/>
        </p:nvSpPr>
        <p:spPr>
          <a:xfrm>
            <a:off x="457200" y="2240280"/>
            <a:ext cx="594324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800" b="0" i="1">
                <a:solidFill>
                  <a:srgbClr val="4A66AC"/>
                </a:solidFill>
                <a:latin typeface="Calibri"/>
              </a:rPr>
              <a:t>Shared commitment to the future of career guidance.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Shape 10"/>
          <p:cNvSpPr/>
          <p:nvPr/>
        </p:nvSpPr>
        <p:spPr>
          <a:xfrm>
            <a:off x="5567979" y="2734727"/>
            <a:ext cx="1822524" cy="73188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Text 11"/>
          <p:cNvSpPr/>
          <p:nvPr/>
        </p:nvSpPr>
        <p:spPr>
          <a:xfrm>
            <a:off x="5691468" y="2921511"/>
            <a:ext cx="141696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2400" b="1" dirty="0">
                <a:solidFill>
                  <a:srgbClr val="1F3864"/>
                </a:solidFill>
                <a:latin typeface="Calibri"/>
              </a:rPr>
              <a:t>Innovation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Shape 12"/>
          <p:cNvSpPr/>
          <p:nvPr/>
        </p:nvSpPr>
        <p:spPr>
          <a:xfrm>
            <a:off x="7816415" y="2697120"/>
            <a:ext cx="1982096" cy="73188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Text 13"/>
          <p:cNvSpPr/>
          <p:nvPr/>
        </p:nvSpPr>
        <p:spPr>
          <a:xfrm>
            <a:off x="7987553" y="2894527"/>
            <a:ext cx="1707776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2400" b="1" dirty="0">
                <a:solidFill>
                  <a:srgbClr val="1F3864"/>
                </a:solidFill>
                <a:latin typeface="Calibri"/>
              </a:rPr>
              <a:t>Accessibility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Shape 14"/>
          <p:cNvSpPr/>
          <p:nvPr/>
        </p:nvSpPr>
        <p:spPr>
          <a:xfrm>
            <a:off x="5595952" y="4009282"/>
            <a:ext cx="1822524" cy="763793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Text 15"/>
          <p:cNvSpPr/>
          <p:nvPr/>
        </p:nvSpPr>
        <p:spPr>
          <a:xfrm>
            <a:off x="5719888" y="4221346"/>
            <a:ext cx="1591769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2400" b="1" dirty="0">
                <a:solidFill>
                  <a:srgbClr val="1F3864"/>
                </a:solidFill>
                <a:latin typeface="Calibri"/>
              </a:rPr>
              <a:t>Cooperation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Shape 16"/>
          <p:cNvSpPr/>
          <p:nvPr/>
        </p:nvSpPr>
        <p:spPr>
          <a:xfrm>
            <a:off x="7816416" y="4009282"/>
            <a:ext cx="1982095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E57C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Text 17"/>
          <p:cNvSpPr/>
          <p:nvPr/>
        </p:nvSpPr>
        <p:spPr>
          <a:xfrm>
            <a:off x="7816415" y="4146622"/>
            <a:ext cx="1982095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sz="2400" b="1" dirty="0">
                <a:solidFill>
                  <a:srgbClr val="1F3864"/>
                </a:solidFill>
                <a:latin typeface="Calibri"/>
              </a:rPr>
              <a:t>Sustainability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Shape 18"/>
          <p:cNvSpPr/>
          <p:nvPr/>
        </p:nvSpPr>
        <p:spPr>
          <a:xfrm>
            <a:off x="457200" y="3767814"/>
            <a:ext cx="731520" cy="360"/>
          </a:xfrm>
          <a:prstGeom prst="line">
            <a:avLst/>
          </a:prstGeom>
          <a:ln w="31750">
            <a:solidFill>
              <a:srgbClr val="FF505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Text 19"/>
          <p:cNvSpPr/>
          <p:nvPr/>
        </p:nvSpPr>
        <p:spPr>
          <a:xfrm>
            <a:off x="152760" y="3108520"/>
            <a:ext cx="59432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2400" b="0" i="1" strike="noStrike" spc="-1" dirty="0">
                <a:solidFill>
                  <a:srgbClr val="1F3864"/>
                </a:solidFill>
                <a:latin typeface="Georgia"/>
                <a:ea typeface="Georgia"/>
              </a:rPr>
              <a:t>"</a:t>
            </a:r>
            <a:r>
              <a:rPr lang="en-US" sz="2400" i="1" spc="-1" dirty="0">
                <a:solidFill>
                  <a:srgbClr val="1F3864"/>
                </a:solidFill>
                <a:latin typeface="Georgia"/>
                <a:ea typeface="Georgia"/>
              </a:rPr>
              <a:t> We bring career opportunities to 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Text 20"/>
          <p:cNvSpPr/>
          <p:nvPr/>
        </p:nvSpPr>
        <p:spPr>
          <a:xfrm>
            <a:off x="1045345" y="3878007"/>
            <a:ext cx="4766949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2400" b="1" i="1" spc="-1" dirty="0">
                <a:solidFill>
                  <a:srgbClr val="FF5050"/>
                </a:solidFill>
                <a:latin typeface="Georgia"/>
                <a:ea typeface="Georgia"/>
              </a:rPr>
              <a:t>life through experience</a:t>
            </a:r>
            <a:r>
              <a:rPr lang="en-US" sz="2400" b="1" i="1" strike="noStrike" spc="-1" dirty="0">
                <a:solidFill>
                  <a:srgbClr val="FF5050"/>
                </a:solidFill>
                <a:latin typeface="Georgia"/>
                <a:ea typeface="Georgia"/>
              </a:rPr>
              <a:t>"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Text 21"/>
          <p:cNvSpPr/>
          <p:nvPr/>
        </p:nvSpPr>
        <p:spPr>
          <a:xfrm>
            <a:off x="457200" y="5669280"/>
            <a:ext cx="5486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sz="1300" b="0" dirty="0">
                <a:solidFill>
                  <a:srgbClr val="6B7280"/>
                </a:solidFill>
                <a:latin typeface="Calibri"/>
              </a:rPr>
              <a:t>Thank you. We invite you to sign.</a:t>
            </a:r>
            <a:endParaRPr lang="en-US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1947</TotalTime>
  <Words>761</Words>
  <Application>Microsoft Office PowerPoint</Application>
  <PresentationFormat>Širokozaslonsko</PresentationFormat>
  <Paragraphs>84</Paragraphs>
  <Slides>8</Slides>
  <Notes>6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Georgia</vt:lpstr>
      <vt:lpstr>Symbol</vt:lpstr>
      <vt:lpstr>Times New Roman</vt:lpstr>
      <vt:lpstr>Wingdings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David Rihtarič</dc:creator>
  <cp:lastModifiedBy>Lea Štiberc</cp:lastModifiedBy>
  <cp:revision>52</cp:revision>
  <cp:lastPrinted>2026-09-15T09:42:25Z</cp:lastPrinted>
  <dcterms:modified xsi:type="dcterms:W3CDTF">2026-09-15T09:54:39Z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2026-05-19T07:51:43Z</dcterms:created>
  <dc:creator>CDO-VR projekt</dc:creator>
  <dc:description/>
  <dc:language>en-US</dc:language>
  <cp:lastModifiedBy>CDO-VR projekt</cp:lastModifiedBy>
  <dcterms:modified xsi:type="dcterms:W3CDTF">2026-05-19T07:51:43Z</dcterms:modified>
  <cp:revision>1</cp:revision>
  <dc:subject>PptxGenJS Presentation</dc:subject>
  <dc:title>CDO-VR - Center za deficitarne poklice s pomočjo virtualne resničnosti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14</vt:r8>
  </property>
  <property fmtid="{D5CDD505-2E9C-101B-9397-08002B2CF9AE}" pid="3" name="PresentationFormat">
    <vt:lpwstr>On-screen Show (16:9)</vt:lpwstr>
  </property>
  <property fmtid="{D5CDD505-2E9C-101B-9397-08002B2CF9AE}" pid="4" name="Slides">
    <vt:r8>14</vt:r8>
  </property>
</Properties>
</file>